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10" r:id="rId2"/>
    <p:sldMasterId id="2147483720" r:id="rId3"/>
  </p:sldMasterIdLst>
  <p:notesMasterIdLst>
    <p:notesMasterId r:id="rId17"/>
  </p:notesMasterIdLst>
  <p:sldIdLst>
    <p:sldId id="422" r:id="rId4"/>
    <p:sldId id="312" r:id="rId5"/>
    <p:sldId id="471" r:id="rId6"/>
    <p:sldId id="368" r:id="rId7"/>
    <p:sldId id="436" r:id="rId8"/>
    <p:sldId id="469" r:id="rId9"/>
    <p:sldId id="472" r:id="rId10"/>
    <p:sldId id="283" r:id="rId11"/>
    <p:sldId id="456" r:id="rId12"/>
    <p:sldId id="458" r:id="rId13"/>
    <p:sldId id="473" r:id="rId14"/>
    <p:sldId id="474" r:id="rId15"/>
    <p:sldId id="41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Λογαριασμός Microsoft" initials="ΛM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45893-C683-4415-9624-165C3CE3A4A5}" v="1" dt="2021-02-04T15:09:5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4622" autoAdjust="0"/>
  </p:normalViewPr>
  <p:slideViewPr>
    <p:cSldViewPr>
      <p:cViewPr varScale="1">
        <p:scale>
          <a:sx n="121" d="100"/>
          <a:sy n="121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7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73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ified Schools Special Olympics Hellas" userId="bxv/akoHfArBvxQqjL05HUbGTo6DfdGXdgO4I3VBdW0=" providerId="None" clId="Web-{16945893-C683-4415-9624-165C3CE3A4A5}"/>
    <pc:docChg chg="delSld">
      <pc:chgData name="Unified Schools Special Olympics Hellas" userId="bxv/akoHfArBvxQqjL05HUbGTo6DfdGXdgO4I3VBdW0=" providerId="None" clId="Web-{16945893-C683-4415-9624-165C3CE3A4A5}" dt="2021-02-04T15:09:55.820" v="0"/>
      <pc:docMkLst>
        <pc:docMk/>
      </pc:docMkLst>
      <pc:sldChg chg="del">
        <pc:chgData name="Unified Schools Special Olympics Hellas" userId="bxv/akoHfArBvxQqjL05HUbGTo6DfdGXdgO4I3VBdW0=" providerId="None" clId="Web-{16945893-C683-4415-9624-165C3CE3A4A5}" dt="2021-02-04T15:09:55.820" v="0"/>
        <pc:sldMkLst>
          <pc:docMk/>
          <pc:sldMk cId="419871075" sldId="2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84CF2-26A2-407F-AC22-63103A8CFB4E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61AB6-ED34-4DCC-A2C8-CD6A0FE81B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535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374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980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2600179"/>
            <a:ext cx="7772176" cy="1361777"/>
          </a:xfrm>
        </p:spPr>
        <p:txBody>
          <a:bodyPr/>
          <a:lstStyle>
            <a:lvl1pPr algn="l">
              <a:defRPr sz="28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1099991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634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4279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2246177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885765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2267025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906613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21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113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/ </a:t>
            </a:r>
            <a:r>
              <a:rPr lang="en-US" b="1" smtClean="0">
                <a:solidFill>
                  <a:srgbClr val="46473E"/>
                </a:solidFill>
                <a:latin typeface="Helvetica Neue"/>
                <a:cs typeface="Helvetica Neue"/>
              </a:rPr>
              <a:t>storyful.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390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38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 Light" charset="0"/>
              </a:rPr>
              <a:t>Drag picture to placeholder or click icon to add</a:t>
            </a:r>
            <a:endParaRPr lang="en-US" noProof="0" smtClean="0">
              <a:sym typeface="Ubuntu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897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62348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490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</a:p>
        </p:txBody>
      </p:sp>
    </p:spTree>
    <p:extLst>
      <p:ext uri="{BB962C8B-B14F-4D97-AF65-F5344CB8AC3E}">
        <p14:creationId xmlns:p14="http://schemas.microsoft.com/office/powerpoint/2010/main" val="306037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51080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31539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34038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725026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762322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40363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030796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27331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46750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251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608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5159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9944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82651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1910081"/>
            <a:ext cx="5111130" cy="421568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910081"/>
            <a:ext cx="3008189" cy="4215684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17575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8F6C85-62F1-2E45-BAF4-9247EEFC730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917" y="221921"/>
            <a:ext cx="8791061" cy="6436217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" charset="0"/>
              </a:rPr>
              <a:t>Drag picture to placeholder or click icon to add</a:t>
            </a:r>
            <a:endParaRPr lang="en-US" noProof="0" smtClean="0">
              <a:sym typeface="Ubuntu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43" y="5084341"/>
            <a:ext cx="6875132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0743" y="5757637"/>
            <a:ext cx="6891759" cy="616450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5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1150622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4703" y="2973325"/>
            <a:ext cx="6400354" cy="1752451"/>
          </a:xfrm>
        </p:spPr>
        <p:txBody>
          <a:bodyPr/>
          <a:lstStyle>
            <a:lvl1pPr marL="0" indent="0" algn="l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 dirty="0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105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1741488"/>
            <a:ext cx="79121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" charset="0"/>
              </a:rPr>
              <a:t>Second level</a:t>
            </a:r>
          </a:p>
          <a:p>
            <a:pPr lvl="2"/>
            <a:r>
              <a:rPr lang="ga-IE" smtClean="0">
                <a:sym typeface="Ubuntu" charset="0"/>
              </a:rPr>
              <a:t>Third level</a:t>
            </a:r>
          </a:p>
          <a:p>
            <a:pPr lvl="3"/>
            <a:r>
              <a:rPr lang="ga-IE" smtClean="0">
                <a:sym typeface="Ubuntu" charset="0"/>
              </a:rPr>
              <a:t>Fourth level</a:t>
            </a:r>
          </a:p>
          <a:p>
            <a:pPr lvl="4"/>
            <a:r>
              <a:rPr lang="ga-IE" smtClean="0">
                <a:sym typeface="Ubuntu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366713"/>
            <a:ext cx="7051823" cy="104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2052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8" y="6470814"/>
            <a:ext cx="3498781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31923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spc="-100">
          <a:solidFill>
            <a:schemeClr val="tx1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Ubuntu" charset="0"/>
        </a:defRPr>
      </a:lvl1pPr>
      <a:lvl2pPr marL="284163" indent="-28416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25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2pPr>
      <a:lvl3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3pPr>
      <a:lvl4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4pPr>
      <a:lvl5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5pPr>
      <a:lvl6pPr marL="857220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6pPr>
      <a:lvl7pPr marL="1178677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7pPr>
      <a:lvl8pPr marL="1500134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8pPr>
      <a:lvl9pPr marL="1821591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2374900"/>
            <a:ext cx="79121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 Light" charset="0"/>
              </a:rPr>
              <a:t>Second level</a:t>
            </a:r>
          </a:p>
          <a:p>
            <a:pPr lvl="2"/>
            <a:r>
              <a:rPr lang="ga-IE" smtClean="0">
                <a:sym typeface="Ubuntu Light" charset="0"/>
              </a:rPr>
              <a:t>Third level</a:t>
            </a:r>
          </a:p>
          <a:p>
            <a:pPr lvl="3"/>
            <a:r>
              <a:rPr lang="ga-IE" smtClean="0">
                <a:sym typeface="Ubuntu Light" charset="0"/>
              </a:rPr>
              <a:t>Fourth level</a:t>
            </a:r>
          </a:p>
          <a:p>
            <a:pPr lvl="4"/>
            <a:r>
              <a:rPr lang="ga-IE" smtClean="0">
                <a:sym typeface="Ubuntu Light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482600"/>
            <a:ext cx="79025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1028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7" y="6446156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46473E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dirty="0">
              <a:solidFill>
                <a:srgbClr val="46473E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0541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900" spc="-100">
          <a:solidFill>
            <a:srgbClr val="FFFFFF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1pPr>
      <a:lvl2pPr marL="522288" indent="-20002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2pPr>
      <a:lvl3pPr marL="803275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3pPr>
      <a:lvl4pPr marL="1123950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4pPr>
      <a:lvl5pPr marL="1446213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5pPr>
      <a:lvl6pPr marL="321457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6pPr>
      <a:lvl7pPr marL="64291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7pPr>
      <a:lvl8pPr marL="964372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8pPr>
      <a:lvl9pPr marL="1285829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18823-4EF9-443C-891A-E970AD8F2051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25F63-E263-4D2C-A8D6-85620FB4136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89146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unified foto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"/>
          <a:stretch/>
        </p:blipFill>
        <p:spPr>
          <a:xfrm>
            <a:off x="0" y="1021737"/>
            <a:ext cx="9144000" cy="583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86400" y="301841"/>
            <a:ext cx="3429000" cy="91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Ορθογώνιο 4"/>
          <p:cNvSpPr/>
          <p:nvPr/>
        </p:nvSpPr>
        <p:spPr>
          <a:xfrm>
            <a:off x="229914" y="1831870"/>
            <a:ext cx="8531772" cy="3642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Υλικό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«Μαθαίνω για τα </a:t>
            </a:r>
            <a:r>
              <a:rPr lang="en-US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Olympics</a:t>
            </a:r>
            <a:r>
              <a:rPr lang="el-GR" sz="24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sz="2000" dirty="0" smtClean="0">
              <a:solidFill>
                <a:schemeClr val="bg1"/>
              </a:solidFill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20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ΙΝΣΤΙΤΟΥΤΟ </a:t>
            </a:r>
            <a:r>
              <a:rPr lang="el-GR" sz="20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ΕΚΠΑΙΔΕΥΤΙΚΗΣ ΠΟΛΙΤΙΚΗΣ </a:t>
            </a:r>
            <a:endParaRPr lang="en-US" sz="2000" dirty="0" smtClean="0">
              <a:solidFill>
                <a:schemeClr val="bg1"/>
              </a:solidFill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20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ΕΡΓΑΣΤΗΡΙΑ </a:t>
            </a:r>
            <a:r>
              <a:rPr lang="el-GR" sz="20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ΔΕΞΙΟΤΗΤΩΝ 21+ </a:t>
            </a:r>
            <a:endParaRPr lang="el-GR" sz="2000" dirty="0">
              <a:solidFill>
                <a:schemeClr val="bg1"/>
              </a:solidFill>
              <a:effectLst/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l-GR" sz="1600" dirty="0">
                <a:solidFill>
                  <a:schemeClr val="bg1"/>
                </a:solidFill>
              </a:rPr>
              <a:t>ΘΕΜΑΤΙΚΗ ΕΝΟΤΗΤΑ | Ενδιαφέρομαι και Ενεργώ - Κοινωνική Συναίσθηση και </a:t>
            </a:r>
            <a:r>
              <a:rPr lang="el-GR" sz="1600" dirty="0" smtClean="0">
                <a:solidFill>
                  <a:schemeClr val="bg1"/>
                </a:solidFill>
              </a:rPr>
              <a:t>Ευθύνη</a:t>
            </a:r>
          </a:p>
          <a:p>
            <a:pPr algn="ctr"/>
            <a:endParaRPr lang="el-GR" sz="1200" b="1" dirty="0">
              <a:solidFill>
                <a:schemeClr val="bg1"/>
              </a:solidFill>
            </a:endParaRPr>
          </a:p>
          <a:p>
            <a:pPr algn="ctr"/>
            <a:endParaRPr lang="el-GR" b="1" dirty="0" smtClean="0">
              <a:solidFill>
                <a:schemeClr val="bg1"/>
              </a:solidFill>
            </a:endParaRPr>
          </a:p>
          <a:p>
            <a:pPr algn="ctr"/>
            <a:endParaRPr lang="el-GR" b="1" dirty="0">
              <a:solidFill>
                <a:schemeClr val="bg1"/>
              </a:solidFill>
            </a:endParaRPr>
          </a:p>
          <a:p>
            <a:pPr algn="ctr"/>
            <a:r>
              <a:rPr lang="el-GR" b="1" smtClean="0">
                <a:solidFill>
                  <a:schemeClr val="bg1"/>
                </a:solidFill>
              </a:rPr>
              <a:t>ΕΔ5β| </a:t>
            </a:r>
            <a:r>
              <a:rPr lang="el-GR" b="1" smtClean="0">
                <a:solidFill>
                  <a:schemeClr val="bg1"/>
                </a:solidFill>
              </a:rPr>
              <a:t>«</a:t>
            </a:r>
            <a:r>
              <a:rPr lang="el-GR" smtClean="0">
                <a:solidFill>
                  <a:schemeClr val="bg1"/>
                </a:solidFill>
              </a:rPr>
              <a:t>Τα </a:t>
            </a:r>
            <a:r>
              <a:rPr lang="en-US" dirty="0">
                <a:solidFill>
                  <a:schemeClr val="bg1"/>
                </a:solidFill>
              </a:rPr>
              <a:t>Special Olympics </a:t>
            </a:r>
            <a:r>
              <a:rPr lang="el-GR" dirty="0" smtClean="0">
                <a:solidFill>
                  <a:schemeClr val="bg1"/>
                </a:solidFill>
              </a:rPr>
              <a:t>στην Ελλάδα</a:t>
            </a:r>
            <a:r>
              <a:rPr lang="el-GR" b="1" dirty="0" smtClean="0">
                <a:solidFill>
                  <a:schemeClr val="bg1"/>
                </a:solidFill>
              </a:rPr>
              <a:t>»</a:t>
            </a:r>
            <a:endParaRPr lang="el-GR" b="1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	</a:t>
            </a:r>
            <a:r>
              <a:rPr lang="el-GR" sz="1200" dirty="0" smtClean="0">
                <a:solidFill>
                  <a:schemeClr val="bg1"/>
                </a:solidFill>
              </a:rPr>
              <a:t>			</a:t>
            </a:r>
          </a:p>
          <a:p>
            <a:pPr algn="r"/>
            <a:endParaRPr lang="el-GR" sz="1200" dirty="0" smtClean="0">
              <a:solidFill>
                <a:schemeClr val="bg1"/>
              </a:solidFill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4495800" y="5840224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l-GR" sz="1200" dirty="0">
                <a:solidFill>
                  <a:schemeClr val="bg1"/>
                </a:solidFill>
              </a:rPr>
              <a:t>Ναταλία </a:t>
            </a:r>
            <a:r>
              <a:rPr lang="el-GR" sz="1200" dirty="0" smtClean="0">
                <a:solidFill>
                  <a:schemeClr val="bg1"/>
                </a:solidFill>
              </a:rPr>
              <a:t>Ανδριανοπούλου, </a:t>
            </a:r>
            <a:r>
              <a:rPr lang="el-GR" sz="1200" dirty="0">
                <a:solidFill>
                  <a:schemeClr val="bg1"/>
                </a:solidFill>
              </a:rPr>
              <a:t>ΠΕ.11 </a:t>
            </a: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Κωνσταντίνος Μακρόπουλος, ΠΕ. 11</a:t>
            </a:r>
          </a:p>
          <a:p>
            <a:pPr algn="r">
              <a:spcAft>
                <a:spcPts val="0"/>
              </a:spcAft>
            </a:pPr>
            <a:r>
              <a:rPr lang="el-GR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el-GR" sz="11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Αθήνα</a:t>
            </a:r>
            <a:r>
              <a:rPr lang="el-GR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Ιούλιος 2023</a:t>
            </a:r>
          </a:p>
        </p:txBody>
      </p:sp>
    </p:spTree>
    <p:extLst>
      <p:ext uri="{BB962C8B-B14F-4D97-AF65-F5344CB8AC3E}">
        <p14:creationId xmlns:p14="http://schemas.microsoft.com/office/powerpoint/2010/main" val="268373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</a:t>
            </a:r>
            <a:r>
              <a:rPr lang="en-US" sz="3600" b="1" dirty="0" smtClean="0">
                <a:solidFill>
                  <a:srgbClr val="FF0000"/>
                </a:solidFill>
              </a:rPr>
              <a:t>2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34353"/>
            <a:ext cx="5452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Ιδρυτής των </a:t>
            </a:r>
            <a:r>
              <a:rPr lang="en-US" sz="2400" b="1" dirty="0" smtClean="0"/>
              <a:t>Special Olympics Hellas </a:t>
            </a:r>
            <a:r>
              <a:rPr lang="el-GR" sz="2400" b="1" dirty="0" smtClean="0"/>
              <a:t>ήταν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2637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</a:t>
            </a:r>
            <a:r>
              <a:rPr lang="en-US" sz="2800" dirty="0" smtClean="0"/>
              <a:t>Eunice Shriver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2838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</a:t>
            </a:r>
            <a:r>
              <a:rPr lang="en-US" sz="2800" dirty="0" smtClean="0"/>
              <a:t>John F. Kennedy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3638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Ανδρέας Ποταμιάνος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3505200" y="2467599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Πολλαπλασιασμός 12"/>
          <p:cNvSpPr/>
          <p:nvPr/>
        </p:nvSpPr>
        <p:spPr>
          <a:xfrm>
            <a:off x="3569401" y="3826389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4340744" y="3200141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334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</a:t>
            </a:r>
            <a:r>
              <a:rPr lang="en-US" sz="3600" b="1" dirty="0">
                <a:solidFill>
                  <a:srgbClr val="FF0000"/>
                </a:solidFill>
              </a:rPr>
              <a:t>3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34353"/>
            <a:ext cx="5516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Στα </a:t>
            </a:r>
            <a:r>
              <a:rPr lang="en-US" sz="2400" b="1" dirty="0" smtClean="0"/>
              <a:t>Special Olympics Hellas </a:t>
            </a:r>
            <a:r>
              <a:rPr lang="el-GR" sz="2400" b="1" dirty="0" smtClean="0"/>
              <a:t>συμμετέχουν 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4745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Άτομα με κινητική αναπηρία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2430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Όποιος θέλει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4793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Άτομα με νοητική αναπηρία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5471193" y="2473986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Πολλαπλασιασμός 12"/>
          <p:cNvSpPr/>
          <p:nvPr/>
        </p:nvSpPr>
        <p:spPr>
          <a:xfrm>
            <a:off x="3189847" y="3762401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5518642" y="3200142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7263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4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1554575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 Hellas </a:t>
            </a:r>
            <a:r>
              <a:rPr lang="el-GR" sz="2400" b="1" dirty="0" smtClean="0"/>
              <a:t>προσφέρουν προπονήσεις και συμμετοχή σε αγώνες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2916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Σε 50 αθλήματα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2855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Σε 30 αθλήματα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2902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Σε 26 αθλήματα</a:t>
            </a:r>
            <a:endParaRPr lang="el-GR" sz="2800" dirty="0"/>
          </a:p>
        </p:txBody>
      </p:sp>
      <p:sp>
        <p:nvSpPr>
          <p:cNvPr id="13" name="Πολλαπλασιασμός 12"/>
          <p:cNvSpPr/>
          <p:nvPr/>
        </p:nvSpPr>
        <p:spPr>
          <a:xfrm>
            <a:off x="3789385" y="2427280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" name="Αστέρι 5 ακτινών 16"/>
          <p:cNvSpPr/>
          <p:nvPr/>
        </p:nvSpPr>
        <p:spPr>
          <a:xfrm>
            <a:off x="3847444" y="3200142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Πολλαπλασιασμός 17"/>
          <p:cNvSpPr/>
          <p:nvPr/>
        </p:nvSpPr>
        <p:spPr>
          <a:xfrm>
            <a:off x="3580996" y="3805368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713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02295" y="1752600"/>
            <a:ext cx="7902575" cy="4853676"/>
          </a:xfrm>
        </p:spPr>
        <p:txBody>
          <a:bodyPr/>
          <a:lstStyle/>
          <a:p>
            <a:pPr algn="r"/>
            <a:r>
              <a:rPr lang="en-US" sz="4000" b="1" spc="100" dirty="0" smtClean="0"/>
              <a:t>If we’re </a:t>
            </a:r>
            <a:r>
              <a:rPr lang="en-US" sz="4400" b="1" spc="100" dirty="0" smtClean="0">
                <a:solidFill>
                  <a:srgbClr val="FFC000"/>
                </a:solidFill>
              </a:rPr>
              <a:t>unified</a:t>
            </a:r>
            <a:r>
              <a:rPr lang="en-US" sz="4000" b="1" spc="100" dirty="0" smtClean="0"/>
              <a:t>,</a:t>
            </a:r>
            <a:br>
              <a:rPr lang="en-US" sz="4000" b="1" spc="100" dirty="0" smtClean="0"/>
            </a:br>
            <a:r>
              <a:rPr lang="en-US" sz="4000" b="1" spc="100" dirty="0" smtClean="0"/>
              <a:t>there’s nothing we</a:t>
            </a:r>
            <a:br>
              <a:rPr lang="en-US" sz="4000" b="1" spc="100" dirty="0" smtClean="0"/>
            </a:br>
            <a:r>
              <a:rPr lang="en-US" sz="4000" b="1" spc="100" dirty="0" smtClean="0"/>
              <a:t>cannot do</a:t>
            </a:r>
            <a:br>
              <a:rPr lang="en-US" sz="4000" b="1" spc="100" dirty="0" smtClean="0"/>
            </a:br>
            <a:r>
              <a:rPr lang="en-US" sz="800" spc="100" dirty="0" smtClean="0"/>
              <a:t>Ray Nagin</a:t>
            </a:r>
            <a:br>
              <a:rPr lang="en-US" sz="800" spc="100" dirty="0" smtClean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l-GR" sz="4000" b="1" spc="100" dirty="0"/>
              <a:t>Όταν είμαστε </a:t>
            </a:r>
            <a:r>
              <a:rPr lang="el-GR" sz="4000" b="1" spc="100" dirty="0">
                <a:solidFill>
                  <a:srgbClr val="FFC000"/>
                </a:solidFill>
              </a:rPr>
              <a:t>ενωμένοι</a:t>
            </a:r>
            <a:r>
              <a:rPr lang="el-GR" sz="4000" b="1" spc="100" dirty="0"/>
              <a:t>, </a:t>
            </a:r>
            <a:br>
              <a:rPr lang="el-GR" sz="4000" b="1" spc="100" dirty="0"/>
            </a:br>
            <a:r>
              <a:rPr lang="el-GR" sz="4000" b="1" spc="100" dirty="0"/>
              <a:t>τίποτα δεν είναι </a:t>
            </a:r>
            <a:r>
              <a:rPr lang="el-GR" sz="4000" b="1" spc="100" dirty="0" smtClean="0"/>
              <a:t>ακατόρθωτο</a:t>
            </a:r>
            <a:endParaRPr lang="en-US" sz="32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1018061" y="3907672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endParaRPr lang="en-US" sz="3600" dirty="0">
              <a:solidFill>
                <a:srgbClr val="FFFFFF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6215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to teleftaia_ne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946835"/>
          </a:xfrm>
          <a:prstGeom prst="rect">
            <a:avLst/>
          </a:prstGeom>
        </p:spPr>
      </p:pic>
      <p:sp>
        <p:nvSpPr>
          <p:cNvPr id="4" name="Ορθογώνιο 3"/>
          <p:cNvSpPr/>
          <p:nvPr/>
        </p:nvSpPr>
        <p:spPr>
          <a:xfrm>
            <a:off x="228600" y="1988403"/>
            <a:ext cx="304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T</a:t>
            </a:r>
            <a:r>
              <a:rPr lang="el-GR" sz="2400" b="1" dirty="0">
                <a:solidFill>
                  <a:schemeClr val="bg1"/>
                </a:solidFill>
                <a:latin typeface="+mj-lt"/>
              </a:rPr>
              <a:t>α 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Special Olympics </a:t>
            </a:r>
            <a:r>
              <a:rPr lang="el-GR" sz="2400" b="1" dirty="0">
                <a:solidFill>
                  <a:schemeClr val="bg1"/>
                </a:solidFill>
                <a:latin typeface="+mj-lt"/>
              </a:rPr>
              <a:t>στην Ελλάδα</a:t>
            </a:r>
          </a:p>
        </p:txBody>
      </p:sp>
    </p:spTree>
    <p:extLst>
      <p:ext uri="{BB962C8B-B14F-4D97-AF65-F5344CB8AC3E}">
        <p14:creationId xmlns:p14="http://schemas.microsoft.com/office/powerpoint/2010/main" val="35990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F16B07B-979F-4546-9BE4-B64E23FA1898}"/>
              </a:ext>
            </a:extLst>
          </p:cNvPr>
          <p:cNvSpPr txBox="1"/>
          <p:nvPr/>
        </p:nvSpPr>
        <p:spPr>
          <a:xfrm>
            <a:off x="300448" y="1945767"/>
            <a:ext cx="84756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Πότε;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 Το 198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8</a:t>
            </a:r>
            <a:r>
              <a:rPr lang="el-GR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Από ποιον; 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Ανδρέας Ποταμιάνος - Ιδρυτής</a:t>
            </a:r>
          </a:p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Τι είναι; 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Αθλητική Ομοσπονδία </a:t>
            </a:r>
          </a:p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Σκοπός: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 Να προσφέρει, </a:t>
            </a:r>
            <a:r>
              <a:rPr lang="el-GR" dirty="0">
                <a:latin typeface="+mj-lt"/>
                <a:cs typeface="Arial" panose="020B0604020202020204" pitchFamily="34" charset="0"/>
              </a:rPr>
              <a:t>σε ετήσια βάση,</a:t>
            </a:r>
            <a:r>
              <a:rPr lang="en-US" dirty="0">
                <a:latin typeface="+mj-lt"/>
                <a:cs typeface="Arial" panose="020B0604020202020204" pitchFamily="34" charset="0"/>
              </a:rPr>
              <a:t> </a:t>
            </a:r>
            <a:r>
              <a:rPr lang="el-GR" b="1" dirty="0">
                <a:latin typeface="+mj-lt"/>
                <a:cs typeface="Arial" panose="020B0604020202020204" pitchFamily="34" charset="0"/>
              </a:rPr>
              <a:t>δωρεάν</a:t>
            </a:r>
            <a:r>
              <a:rPr lang="el-GR" dirty="0">
                <a:latin typeface="+mj-lt"/>
                <a:cs typeface="Arial" panose="020B0604020202020204" pitchFamily="34" charset="0"/>
              </a:rPr>
              <a:t> 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ευκαιρίες συμμετοχής σε προπονήσεις και αγώνες </a:t>
            </a:r>
            <a:r>
              <a:rPr lang="el-GR" i="1" dirty="0" smtClean="0">
                <a:latin typeface="+mj-lt"/>
                <a:cs typeface="Arial" panose="020B0604020202020204" pitchFamily="34" charset="0"/>
              </a:rPr>
              <a:t>(Τοπικούς, Περιφερειακούς, Πανελλήνιους, Ευρωπαϊκούς, Παγκόσμιους)</a:t>
            </a:r>
          </a:p>
        </p:txBody>
      </p:sp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619326ED-5E1C-419E-AF66-69FD455F3B28}"/>
              </a:ext>
            </a:extLst>
          </p:cNvPr>
          <p:cNvSpPr txBox="1">
            <a:spLocks/>
          </p:cNvSpPr>
          <p:nvPr/>
        </p:nvSpPr>
        <p:spPr>
          <a:xfrm>
            <a:off x="1371600" y="122872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l-G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Τίτλος 1">
            <a:extLst>
              <a:ext uri="{FF2B5EF4-FFF2-40B4-BE49-F238E27FC236}">
                <a16:creationId xmlns="" xmlns:a16="http://schemas.microsoft.com/office/drawing/2014/main" id="{78D0EFBD-19BE-4756-8555-8C42E85CEBAC}"/>
              </a:ext>
            </a:extLst>
          </p:cNvPr>
          <p:cNvSpPr txBox="1">
            <a:spLocks/>
          </p:cNvSpPr>
          <p:nvPr/>
        </p:nvSpPr>
        <p:spPr>
          <a:xfrm>
            <a:off x="2362200" y="369190"/>
            <a:ext cx="4056089" cy="6161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l-GR" sz="28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Special Olympics Hellas</a:t>
            </a:r>
            <a:endParaRPr lang="el-GR" sz="4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F16B07B-979F-4546-9BE4-B64E23FA1898}"/>
              </a:ext>
            </a:extLst>
          </p:cNvPr>
          <p:cNvSpPr txBox="1"/>
          <p:nvPr/>
        </p:nvSpPr>
        <p:spPr>
          <a:xfrm>
            <a:off x="442337" y="1714837"/>
            <a:ext cx="847569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Ποιοι Συμμετέχουν; 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Παιδιά και ενήλικες με νοητική αναπηρία ή/και Αυτισμό</a:t>
            </a:r>
          </a:p>
          <a:p>
            <a:pPr>
              <a:lnSpc>
                <a:spcPct val="150000"/>
              </a:lnSpc>
            </a:pPr>
            <a:endParaRPr lang="el-GR" dirty="0" smtClean="0"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Αθλήματα;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l-GR" dirty="0"/>
              <a:t>26 Ολυμπιακού τύπου αθλήματα (22 θερινά και 4 </a:t>
            </a:r>
            <a:r>
              <a:rPr lang="el-GR" dirty="0" smtClean="0"/>
              <a:t>χειμερινά)</a:t>
            </a:r>
          </a:p>
          <a:p>
            <a:pPr>
              <a:lnSpc>
                <a:spcPct val="150000"/>
              </a:lnSpc>
            </a:pPr>
            <a:endParaRPr lang="el-GR" dirty="0" smtClean="0"/>
          </a:p>
          <a:p>
            <a:pPr>
              <a:lnSpc>
                <a:spcPct val="150000"/>
              </a:lnSpc>
            </a:pPr>
            <a:r>
              <a:rPr lang="el-GR" b="1" dirty="0" smtClean="0">
                <a:latin typeface="+mj-lt"/>
                <a:cs typeface="Arial" panose="020B0604020202020204" pitchFamily="34" charset="0"/>
              </a:rPr>
              <a:t>Πόσοι Αθλητές μέχρι σήμερα; </a:t>
            </a:r>
            <a:r>
              <a:rPr lang="el-GR" dirty="0" smtClean="0">
                <a:latin typeface="+mj-lt"/>
                <a:cs typeface="Arial" panose="020B0604020202020204" pitchFamily="34" charset="0"/>
              </a:rPr>
              <a:t>Πάνω από 16.000</a:t>
            </a:r>
          </a:p>
          <a:p>
            <a:pPr>
              <a:lnSpc>
                <a:spcPct val="150000"/>
              </a:lnSpc>
            </a:pPr>
            <a:endParaRPr lang="el-GR" dirty="0">
              <a:latin typeface="+mj-lt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l-GR" dirty="0" smtClean="0">
                <a:latin typeface="+mj-lt"/>
                <a:cs typeface="Arial" panose="020B0604020202020204" pitchFamily="34" charset="0"/>
              </a:rPr>
              <a:t>82 προπονητικά προγράμματα σε πάνω από 35 πόλεις της Ελλάδας</a:t>
            </a:r>
          </a:p>
        </p:txBody>
      </p:sp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619326ED-5E1C-419E-AF66-69FD455F3B28}"/>
              </a:ext>
            </a:extLst>
          </p:cNvPr>
          <p:cNvSpPr txBox="1">
            <a:spLocks/>
          </p:cNvSpPr>
          <p:nvPr/>
        </p:nvSpPr>
        <p:spPr>
          <a:xfrm>
            <a:off x="1371600" y="122872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l-G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Τίτλος 1">
            <a:extLst>
              <a:ext uri="{FF2B5EF4-FFF2-40B4-BE49-F238E27FC236}">
                <a16:creationId xmlns="" xmlns:a16="http://schemas.microsoft.com/office/drawing/2014/main" id="{78D0EFBD-19BE-4756-8555-8C42E85CEBAC}"/>
              </a:ext>
            </a:extLst>
          </p:cNvPr>
          <p:cNvSpPr txBox="1">
            <a:spLocks/>
          </p:cNvSpPr>
          <p:nvPr/>
        </p:nvSpPr>
        <p:spPr>
          <a:xfrm>
            <a:off x="2286000" y="250453"/>
            <a:ext cx="4056089" cy="6161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l-GR" sz="28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Special Olympics Hellas</a:t>
            </a:r>
            <a:endParaRPr lang="el-GR" sz="4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6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619326ED-5E1C-419E-AF66-69FD455F3B28}"/>
              </a:ext>
            </a:extLst>
          </p:cNvPr>
          <p:cNvSpPr txBox="1">
            <a:spLocks/>
          </p:cNvSpPr>
          <p:nvPr/>
        </p:nvSpPr>
        <p:spPr>
          <a:xfrm>
            <a:off x="152400" y="44574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l-G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22E1164-0012-4D70-82B6-245199A9BEAB}"/>
              </a:ext>
            </a:extLst>
          </p:cNvPr>
          <p:cNvSpPr txBox="1"/>
          <p:nvPr/>
        </p:nvSpPr>
        <p:spPr>
          <a:xfrm>
            <a:off x="609600" y="1566061"/>
            <a:ext cx="3522689" cy="3458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400" b="1" dirty="0" smtClean="0">
                <a:latin typeface="+mj-lt"/>
              </a:rPr>
              <a:t>Τα οφέλη της συμμετοχής μας στον αθλητισμό είναι πολλά.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400" dirty="0" smtClean="0">
                <a:latin typeface="+mj-lt"/>
              </a:rPr>
              <a:t>Έτσι  και οι αθλητές των </a:t>
            </a:r>
            <a:r>
              <a:rPr lang="en-US" sz="1400" dirty="0" smtClean="0">
                <a:latin typeface="+mj-lt"/>
              </a:rPr>
              <a:t>Special Olympics</a:t>
            </a:r>
            <a:r>
              <a:rPr lang="el-GR" sz="1400" dirty="0" smtClean="0">
                <a:latin typeface="+mj-lt"/>
              </a:rPr>
              <a:t>,</a:t>
            </a:r>
            <a:r>
              <a:rPr lang="en-US" sz="1400" dirty="0" smtClean="0">
                <a:latin typeface="+mj-lt"/>
              </a:rPr>
              <a:t> </a:t>
            </a:r>
            <a:r>
              <a:rPr lang="el-GR" sz="1400" dirty="0" smtClean="0">
                <a:latin typeface="+mj-lt"/>
              </a:rPr>
              <a:t>μέσα από τη συμμετοχή τους στον αθλητισμό, αναπτύσσονται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400" dirty="0" smtClean="0">
                <a:latin typeface="+mj-lt"/>
              </a:rPr>
              <a:t>σωματικά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400" dirty="0" smtClean="0">
                <a:latin typeface="+mj-lt"/>
              </a:rPr>
              <a:t>κοινωνικά και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400" dirty="0" err="1" smtClean="0">
                <a:latin typeface="+mj-lt"/>
              </a:rPr>
              <a:t>πνευµατικά</a:t>
            </a:r>
            <a:r>
              <a:rPr lang="el-GR" sz="1400" dirty="0" smtClean="0">
                <a:latin typeface="+mj-lt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400" dirty="0" smtClean="0">
                <a:latin typeface="+mj-lt"/>
              </a:rPr>
              <a:t>μοιραζόμενοι τη χαρά που ο αθλητισµός προσφέρει, σε ένα περιβάλλον σεβασμού και αποδοχής. </a:t>
            </a: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246140"/>
            <a:ext cx="3312775" cy="2205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3608174"/>
            <a:ext cx="2709863" cy="1797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315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619326ED-5E1C-419E-AF66-69FD455F3B28}"/>
              </a:ext>
            </a:extLst>
          </p:cNvPr>
          <p:cNvSpPr txBox="1">
            <a:spLocks/>
          </p:cNvSpPr>
          <p:nvPr/>
        </p:nvSpPr>
        <p:spPr>
          <a:xfrm>
            <a:off x="1371600" y="122872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l-G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Τίτλος 1">
            <a:extLst>
              <a:ext uri="{FF2B5EF4-FFF2-40B4-BE49-F238E27FC236}">
                <a16:creationId xmlns="" xmlns:a16="http://schemas.microsoft.com/office/drawing/2014/main" id="{78D0EFBD-19BE-4756-8555-8C42E85CEBAC}"/>
              </a:ext>
            </a:extLst>
          </p:cNvPr>
          <p:cNvSpPr txBox="1">
            <a:spLocks/>
          </p:cNvSpPr>
          <p:nvPr/>
        </p:nvSpPr>
        <p:spPr>
          <a:xfrm>
            <a:off x="2209800" y="1101410"/>
            <a:ext cx="4056089" cy="6161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Ήξερες ότι….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6DCDD58F-677F-41FB-BFD8-A6BA34EBCD91}"/>
              </a:ext>
            </a:extLst>
          </p:cNvPr>
          <p:cNvSpPr txBox="1"/>
          <p:nvPr/>
        </p:nvSpPr>
        <p:spPr>
          <a:xfrm>
            <a:off x="838200" y="1897434"/>
            <a:ext cx="7389982" cy="2260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dirty="0"/>
              <a:t>Η δράση των Special Olympics Hellas στηρίζεται σε αφοσιωμένους </a:t>
            </a:r>
            <a:r>
              <a:rPr lang="el-GR" b="1" dirty="0"/>
              <a:t>εθελοντές</a:t>
            </a:r>
            <a:r>
              <a:rPr lang="el-GR" dirty="0"/>
              <a:t> - προπονητές, οι οποίοι είναι Καθηγητές Φυσικής Αγωγής με πολυετή εμπειρία ή/και εξειδίκευση στην Ειδική </a:t>
            </a:r>
            <a:r>
              <a:rPr lang="el-GR" dirty="0" smtClean="0"/>
              <a:t>Αγωγή, </a:t>
            </a:r>
            <a:r>
              <a:rPr lang="el-GR" dirty="0"/>
              <a:t>πιστοποιημένοι από τη Διεθνή Επιτροπή </a:t>
            </a:r>
            <a:r>
              <a:rPr lang="el-GR" dirty="0" smtClean="0"/>
              <a:t>Special Olympics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l-GR" dirty="0" smtClean="0"/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l-GR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specialolympicshellas.gr/Portals/0/EasyGalleryImages/2/24/A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307" y="3590541"/>
            <a:ext cx="32004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06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619326ED-5E1C-419E-AF66-69FD455F3B28}"/>
              </a:ext>
            </a:extLst>
          </p:cNvPr>
          <p:cNvSpPr txBox="1">
            <a:spLocks/>
          </p:cNvSpPr>
          <p:nvPr/>
        </p:nvSpPr>
        <p:spPr>
          <a:xfrm>
            <a:off x="1371600" y="122872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l-G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Τίτλος 1">
            <a:extLst>
              <a:ext uri="{FF2B5EF4-FFF2-40B4-BE49-F238E27FC236}">
                <a16:creationId xmlns="" xmlns:a16="http://schemas.microsoft.com/office/drawing/2014/main" id="{78D0EFBD-19BE-4756-8555-8C42E85CEBAC}"/>
              </a:ext>
            </a:extLst>
          </p:cNvPr>
          <p:cNvSpPr txBox="1">
            <a:spLocks/>
          </p:cNvSpPr>
          <p:nvPr/>
        </p:nvSpPr>
        <p:spPr>
          <a:xfrm>
            <a:off x="2209800" y="1101410"/>
            <a:ext cx="4056089" cy="6161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Ήξερες ότι….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6DCDD58F-677F-41FB-BFD8-A6BA34EBCD91}"/>
              </a:ext>
            </a:extLst>
          </p:cNvPr>
          <p:cNvSpPr txBox="1"/>
          <p:nvPr/>
        </p:nvSpPr>
        <p:spPr>
          <a:xfrm>
            <a:off x="782121" y="1890506"/>
            <a:ext cx="7389982" cy="14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dirty="0" smtClean="0"/>
              <a:t>Η διεθνής επιτροπή </a:t>
            </a:r>
            <a:r>
              <a:rPr lang="en-US" dirty="0" smtClean="0"/>
              <a:t>Special Olympics </a:t>
            </a:r>
            <a:r>
              <a:rPr lang="el-GR" dirty="0" smtClean="0"/>
              <a:t>έχει αναθέσει τιμητικά στα </a:t>
            </a:r>
            <a:r>
              <a:rPr lang="en-US" dirty="0" smtClean="0"/>
              <a:t>Special Olympics Hellas </a:t>
            </a:r>
            <a:r>
              <a:rPr lang="el-GR" dirty="0" smtClean="0"/>
              <a:t>τη διοργάνωση της Τελετής </a:t>
            </a:r>
            <a:r>
              <a:rPr lang="el-GR" dirty="0"/>
              <a:t>Αφής της Φλόγας της Ελπίδας για </a:t>
            </a:r>
            <a:r>
              <a:rPr lang="el-GR" dirty="0" smtClean="0"/>
              <a:t>κάθε </a:t>
            </a:r>
            <a:r>
              <a:rPr lang="el-GR" dirty="0"/>
              <a:t>Ευρωπαϊκούς &amp; Παγκόσμιους Αγώνες Special </a:t>
            </a:r>
            <a:r>
              <a:rPr lang="el-GR" dirty="0" smtClean="0"/>
              <a:t>Olympics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l-GR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637" y="3401568"/>
            <a:ext cx="3505956" cy="1874448"/>
          </a:xfrm>
          <a:prstGeom prst="rect">
            <a:avLst/>
          </a:prstGeom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231" y="3276600"/>
            <a:ext cx="2652132" cy="221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8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pic>
        <p:nvPicPr>
          <p:cNvPr id="9" name="Picture 7" descr="Z:\SOH_2019\ABU DHABI 2019\PHOTOS\PHOTOS_FOR_SPONSORS_PACK\GENERAL\GENERAL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4" t="39476" r="17826" b="11768"/>
          <a:stretch>
            <a:fillRect/>
          </a:stretch>
        </p:blipFill>
        <p:spPr bwMode="auto">
          <a:xfrm>
            <a:off x="609600" y="1318708"/>
            <a:ext cx="1752600" cy="2252546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Z:\SOH_2019\ABU DHABI 2019\PHOTOS\PHOTOS_FOR_SPONSORS_PACK\GENERAL\GENERAL (8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81248"/>
            <a:ext cx="3138913" cy="2091791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Z:\SOH_2019\ABU DHABI 2019\PHOTOS\PHOTOS_FOR_SPONSORS_PACK\GENERAL\GENERAL (4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1" t="23823" r="21584" b="10011"/>
          <a:stretch>
            <a:fillRect/>
          </a:stretch>
        </p:blipFill>
        <p:spPr bwMode="auto">
          <a:xfrm>
            <a:off x="5409573" y="1182847"/>
            <a:ext cx="3452782" cy="2474753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Εικόνα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854772"/>
            <a:ext cx="2667000" cy="1777756"/>
          </a:xfrm>
          <a:prstGeom prst="rect">
            <a:avLst/>
          </a:prstGeom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257" y="3744274"/>
            <a:ext cx="2514098" cy="1675656"/>
          </a:xfrm>
          <a:prstGeom prst="rect">
            <a:avLst/>
          </a:prstGeom>
        </p:spPr>
      </p:pic>
      <p:pic>
        <p:nvPicPr>
          <p:cNvPr id="13" name="Picture 4" descr="Z:\SOH_2019\ABU DHABI 2019\PHOTOS\PHOTOS_FOR_SPONSORS_PACK\GENERAL\GENERAL (6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4" r="17022" b="15115"/>
          <a:stretch>
            <a:fillRect/>
          </a:stretch>
        </p:blipFill>
        <p:spPr bwMode="auto">
          <a:xfrm>
            <a:off x="2521697" y="1280103"/>
            <a:ext cx="2526119" cy="2377497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0333" y="3430443"/>
            <a:ext cx="2667000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>
                <a:solidFill>
                  <a:schemeClr val="bg1"/>
                </a:solidFill>
              </a:rPr>
              <a:t>Παίζουμε ΣΩΣΤΟ - ΛΑΘΟΣ;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4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9090" y="708045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1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34353"/>
            <a:ext cx="501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</a:t>
            </a:r>
            <a:r>
              <a:rPr lang="el-GR" sz="2400" b="1" dirty="0" smtClean="0"/>
              <a:t> </a:t>
            </a:r>
            <a:r>
              <a:rPr lang="en-US" sz="2400" b="1" dirty="0" smtClean="0"/>
              <a:t>Hellas </a:t>
            </a:r>
            <a:r>
              <a:rPr lang="el-GR" sz="2400" b="1" dirty="0" smtClean="0"/>
              <a:t>ιδρύθηκαν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171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</a:t>
            </a:r>
            <a:r>
              <a:rPr lang="el-GR" sz="2800" dirty="0"/>
              <a:t>Τ</a:t>
            </a:r>
            <a:r>
              <a:rPr lang="el-GR" sz="2800" dirty="0" smtClean="0"/>
              <a:t>ο 1968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1652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Το 1988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1698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Το 1978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2582476" y="2473986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Πολλαπλασιασμός 12"/>
          <p:cNvSpPr/>
          <p:nvPr/>
        </p:nvSpPr>
        <p:spPr>
          <a:xfrm>
            <a:off x="2593196" y="3079667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2488608" y="3830072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88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dy White co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90B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E9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Body White copy">
      <a:majorFont>
        <a:latin typeface="Ubuntu Light"/>
        <a:ea typeface="ヒラギノ角ゴ ProN W3"/>
        <a:cs typeface="ヒラギノ角ゴ ProN W3"/>
      </a:majorFont>
      <a:minorFont>
        <a:latin typeface="Ubuntu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ody White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O_AP_Presentation">
  <a:themeElements>
    <a:clrScheme name="Special Olympics">
      <a:dk1>
        <a:srgbClr val="46473E"/>
      </a:dk1>
      <a:lt1>
        <a:srgbClr val="FFFFFF"/>
      </a:lt1>
      <a:dk2>
        <a:srgbClr val="000000"/>
      </a:dk2>
      <a:lt2>
        <a:srgbClr val="808080"/>
      </a:lt2>
      <a:accent1>
        <a:srgbClr val="CD0920"/>
      </a:accent1>
      <a:accent2>
        <a:srgbClr val="DF6521"/>
      </a:accent2>
      <a:accent3>
        <a:srgbClr val="E78E23"/>
      </a:accent3>
      <a:accent4>
        <a:srgbClr val="000000"/>
      </a:accent4>
      <a:accent5>
        <a:srgbClr val="900D69"/>
      </a:accent5>
      <a:accent6>
        <a:srgbClr val="005193"/>
      </a:accent6>
      <a:hlink>
        <a:srgbClr val="3C97B8"/>
      </a:hlink>
      <a:folHlink>
        <a:srgbClr val="00577A"/>
      </a:folHlink>
    </a:clrScheme>
    <a:fontScheme name="Title">
      <a:majorFont>
        <a:latin typeface="Ubuntu Light"/>
        <a:ea typeface="ヒラギノ角ゴ ProN W3"/>
        <a:cs typeface="ヒラギノ角ゴ ProN W3"/>
      </a:majorFont>
      <a:minorFont>
        <a:latin typeface="Ubuntu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11437</TotalTime>
  <Words>316</Words>
  <Application>Microsoft Office PowerPoint</Application>
  <PresentationFormat>Προβολή στην οθόνη (4:3)</PresentationFormat>
  <Paragraphs>60</Paragraphs>
  <Slides>13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13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13</vt:i4>
      </vt:variant>
    </vt:vector>
  </HeadingPairs>
  <TitlesOfParts>
    <vt:vector size="29" baseType="lpstr">
      <vt:lpstr>MS PGothic</vt:lpstr>
      <vt:lpstr>MS PGothic</vt:lpstr>
      <vt:lpstr>Arial</vt:lpstr>
      <vt:lpstr>Bahnschrift Light Condensed</vt:lpstr>
      <vt:lpstr>Calibri</vt:lpstr>
      <vt:lpstr>Calibri Light</vt:lpstr>
      <vt:lpstr>Gill Sans</vt:lpstr>
      <vt:lpstr>Helvetica Neue</vt:lpstr>
      <vt:lpstr>Times New Roman</vt:lpstr>
      <vt:lpstr>Ubuntu</vt:lpstr>
      <vt:lpstr>Ubuntu Light</vt:lpstr>
      <vt:lpstr>Wingdings</vt:lpstr>
      <vt:lpstr>ヒラギノ角ゴ ProN W3</vt:lpstr>
      <vt:lpstr>Body White copy</vt:lpstr>
      <vt:lpstr>SO_AP_Presentation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If we’re unified, there’s nothing we cannot do Ray Nagin   Όταν είμαστε ενωμένοι,  τίποτα δεν είναι ακατόρθωτο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SOH Volunteers</dc:creator>
  <cp:lastModifiedBy>Λογαριασμός Microsoft</cp:lastModifiedBy>
  <cp:revision>511</cp:revision>
  <dcterms:created xsi:type="dcterms:W3CDTF">2006-08-16T00:00:00Z</dcterms:created>
  <dcterms:modified xsi:type="dcterms:W3CDTF">2025-07-16T08:10:48Z</dcterms:modified>
</cp:coreProperties>
</file>